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17"/>
  </p:notesMasterIdLst>
  <p:handoutMasterIdLst>
    <p:handoutMasterId r:id="rId18"/>
  </p:handoutMasterIdLst>
  <p:sldIdLst>
    <p:sldId id="603" r:id="rId5"/>
    <p:sldId id="2147483508" r:id="rId6"/>
    <p:sldId id="2147483507" r:id="rId7"/>
    <p:sldId id="2147483515" r:id="rId8"/>
    <p:sldId id="2147483509" r:id="rId9"/>
    <p:sldId id="2147483511" r:id="rId10"/>
    <p:sldId id="2147483510" r:id="rId11"/>
    <p:sldId id="2147483513" r:id="rId12"/>
    <p:sldId id="2147483512" r:id="rId13"/>
    <p:sldId id="2147483514" r:id="rId14"/>
    <p:sldId id="582" r:id="rId15"/>
    <p:sldId id="2419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CE6F2"/>
    <a:srgbClr val="393936"/>
    <a:srgbClr val="66BA36"/>
    <a:srgbClr val="374153"/>
    <a:srgbClr val="FFFF00"/>
    <a:srgbClr val="FFFFFF"/>
    <a:srgbClr val="221815"/>
    <a:srgbClr val="1D1D1A"/>
    <a:srgbClr val="595757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 autoAdjust="0"/>
    <p:restoredTop sz="96419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Infrasys-AI/AIInfr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CD8474F-0DBE-2410-C211-09CE984C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4382" cy="6859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2272523"/>
            <a:ext cx="10607784" cy="4041187"/>
            <a:chOff x="794489" y="2412296"/>
            <a:chExt cx="10607784" cy="404118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997526" y="2412296"/>
              <a:ext cx="9819409" cy="4041187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网络平面划分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chemeClr val="bg1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Llama 2 Model Details">
            <a:extLst>
              <a:ext uri="{FF2B5EF4-FFF2-40B4-BE49-F238E27FC236}">
                <a16:creationId xmlns:a16="http://schemas.microsoft.com/office/drawing/2014/main" id="{393916F7-9CEA-23F7-2376-77C6AE9E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98" y="3352099"/>
            <a:ext cx="4000151" cy="25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CB40702-E010-F879-10B5-B680F963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开源模型双面性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838359-43B4-4813-14E1-F0560F68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86" y="4077022"/>
            <a:ext cx="4324263" cy="1058501"/>
          </a:xfrm>
          <a:prstGeom prst="rect">
            <a:avLst/>
          </a:prstGeom>
        </p:spPr>
      </p:pic>
      <p:pic>
        <p:nvPicPr>
          <p:cNvPr id="9" name="Picture 14" descr="Qwen">
            <a:extLst>
              <a:ext uri="{FF2B5EF4-FFF2-40B4-BE49-F238E27FC236}">
                <a16:creationId xmlns:a16="http://schemas.microsoft.com/office/drawing/2014/main" id="{52D93B17-F04D-AFE6-EB2B-DD6E06E7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8" y="2443162"/>
            <a:ext cx="3446176" cy="13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68A350-7867-60AE-BC33-11696554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92" y="2501316"/>
            <a:ext cx="4445588" cy="1268592"/>
          </a:xfrm>
          <a:prstGeom prst="rect">
            <a:avLst/>
          </a:prstGeom>
        </p:spPr>
      </p:pic>
      <p:pic>
        <p:nvPicPr>
          <p:cNvPr id="6148" name="Picture 4" descr="Testing Mixtral 8x7B with MMLU and W&amp;B | ml-news – Weights &amp; Biases">
            <a:extLst>
              <a:ext uri="{FF2B5EF4-FFF2-40B4-BE49-F238E27FC236}">
                <a16:creationId xmlns:a16="http://schemas.microsoft.com/office/drawing/2014/main" id="{9A4B3A65-E431-AE5F-F719-EF4CED4E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90" y="2646560"/>
            <a:ext cx="3006154" cy="9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3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1C7F37-D831-1C22-C574-95475BFB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8"/>
          <a:stretch/>
        </p:blipFill>
        <p:spPr>
          <a:xfrm>
            <a:off x="504154" y="2154010"/>
            <a:ext cx="11082953" cy="321808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505B03-E70D-CD72-0F29-2B911B79E776}"/>
              </a:ext>
            </a:extLst>
          </p:cNvPr>
          <p:cNvSpPr/>
          <p:nvPr/>
        </p:nvSpPr>
        <p:spPr>
          <a:xfrm>
            <a:off x="4281055" y="2026227"/>
            <a:ext cx="1350818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510F51-E5D9-F07F-162A-8BF97728C0BE}"/>
              </a:ext>
            </a:extLst>
          </p:cNvPr>
          <p:cNvSpPr/>
          <p:nvPr/>
        </p:nvSpPr>
        <p:spPr>
          <a:xfrm>
            <a:off x="9680864" y="2067791"/>
            <a:ext cx="1350818" cy="24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71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35B772-EE5C-09BC-5783-0A619C68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" b="-1"/>
          <a:stretch/>
        </p:blipFill>
        <p:spPr>
          <a:xfrm>
            <a:off x="181427" y="494935"/>
            <a:ext cx="6624197" cy="58681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77D407-A3BA-D9A1-BC18-CFA9E4CE3E5D}"/>
              </a:ext>
            </a:extLst>
          </p:cNvPr>
          <p:cNvSpPr/>
          <p:nvPr/>
        </p:nvSpPr>
        <p:spPr>
          <a:xfrm>
            <a:off x="5348177" y="4452723"/>
            <a:ext cx="1457447" cy="935665"/>
          </a:xfrm>
          <a:prstGeom prst="rect">
            <a:avLst/>
          </a:prstGeom>
          <a:solidFill>
            <a:schemeClr val="tx2">
              <a:lumMod val="60000"/>
              <a:lumOff val="40000"/>
              <a:alpha val="29804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Lexend" pitchFamily="2" charset="0"/>
              </a:rPr>
              <a:t>IaaS</a:t>
            </a:r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428FB2-315E-DF91-1218-635FB6E4E2A9}"/>
              </a:ext>
            </a:extLst>
          </p:cNvPr>
          <p:cNvSpPr/>
          <p:nvPr/>
        </p:nvSpPr>
        <p:spPr>
          <a:xfrm>
            <a:off x="758456" y="2788728"/>
            <a:ext cx="6047168" cy="1594883"/>
          </a:xfrm>
          <a:prstGeom prst="rect">
            <a:avLst/>
          </a:prstGeom>
          <a:solidFill>
            <a:schemeClr val="accent4">
              <a:lumMod val="60000"/>
              <a:lumOff val="40000"/>
              <a:alpha val="29804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Lexend" pitchFamily="2" charset="0"/>
              </a:rPr>
              <a:t>PaaS</a:t>
            </a:r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B6DEAC-FF30-E059-4B80-4D3094F60EDD}"/>
              </a:ext>
            </a:extLst>
          </p:cNvPr>
          <p:cNvSpPr/>
          <p:nvPr/>
        </p:nvSpPr>
        <p:spPr>
          <a:xfrm>
            <a:off x="758456" y="2076346"/>
            <a:ext cx="6047168" cy="643271"/>
          </a:xfrm>
          <a:prstGeom prst="rect">
            <a:avLst/>
          </a:prstGeom>
          <a:solidFill>
            <a:schemeClr val="accent3">
              <a:lumMod val="75000"/>
              <a:alpha val="29804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Lexend" pitchFamily="2" charset="0"/>
              </a:rPr>
              <a:t>SaaS</a:t>
            </a:r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46E848-99C9-7D54-D531-CB0F5882F2DE}"/>
              </a:ext>
            </a:extLst>
          </p:cNvPr>
          <p:cNvSpPr/>
          <p:nvPr/>
        </p:nvSpPr>
        <p:spPr>
          <a:xfrm>
            <a:off x="758456" y="1252323"/>
            <a:ext cx="6047168" cy="754912"/>
          </a:xfrm>
          <a:prstGeom prst="rect">
            <a:avLst/>
          </a:prstGeom>
          <a:solidFill>
            <a:schemeClr val="accent6">
              <a:lumMod val="40000"/>
              <a:lumOff val="60000"/>
              <a:alpha val="2980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tx1"/>
                </a:solidFill>
                <a:latin typeface="Lexend" pitchFamily="2" charset="0"/>
              </a:rPr>
              <a:t>MaaS</a:t>
            </a:r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pic>
        <p:nvPicPr>
          <p:cNvPr id="11" name="Picture 2" descr="IaaS vs. PaaS vs. SaaS">
            <a:extLst>
              <a:ext uri="{FF2B5EF4-FFF2-40B4-BE49-F238E27FC236}">
                <a16:creationId xmlns:a16="http://schemas.microsoft.com/office/drawing/2014/main" id="{6D682E9F-152D-BD49-8E21-30AAD9F80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r="17086" b="15503"/>
          <a:stretch/>
        </p:blipFill>
        <p:spPr bwMode="auto">
          <a:xfrm>
            <a:off x="7096142" y="862512"/>
            <a:ext cx="5026193" cy="55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A94A02-F6A6-2879-D653-FA15DC1D8661}"/>
              </a:ext>
            </a:extLst>
          </p:cNvPr>
          <p:cNvSpPr txBox="1"/>
          <p:nvPr/>
        </p:nvSpPr>
        <p:spPr>
          <a:xfrm>
            <a:off x="8222473" y="125603"/>
            <a:ext cx="2773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tx1"/>
                </a:solidFill>
                <a:latin typeface="Lexend" pitchFamily="2" charset="0"/>
              </a:rPr>
              <a:t>传统云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7A4D91-E1DB-77C8-FDEF-7FD59A5CD0E5}"/>
              </a:ext>
            </a:extLst>
          </p:cNvPr>
          <p:cNvSpPr txBox="1"/>
          <p:nvPr/>
        </p:nvSpPr>
        <p:spPr>
          <a:xfrm>
            <a:off x="2395275" y="125603"/>
            <a:ext cx="27735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AI</a:t>
            </a:r>
            <a:r>
              <a:rPr kumimoji="1" lang="zh-CN" altLang="en-US" sz="2000" b="1" dirty="0">
                <a:solidFill>
                  <a:schemeClr val="tx1"/>
                </a:solidFill>
                <a:latin typeface="Lexend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Infra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35B772-EE5C-09BC-5783-0A619C68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" b="-1"/>
          <a:stretch/>
        </p:blipFill>
        <p:spPr>
          <a:xfrm>
            <a:off x="2283497" y="463404"/>
            <a:ext cx="6624197" cy="58681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677D407-A3BA-D9A1-BC18-CFA9E4CE3E5D}"/>
              </a:ext>
            </a:extLst>
          </p:cNvPr>
          <p:cNvSpPr/>
          <p:nvPr/>
        </p:nvSpPr>
        <p:spPr>
          <a:xfrm>
            <a:off x="7450247" y="4421192"/>
            <a:ext cx="1457447" cy="935665"/>
          </a:xfrm>
          <a:prstGeom prst="rect">
            <a:avLst/>
          </a:prstGeom>
          <a:solidFill>
            <a:schemeClr val="tx2">
              <a:lumMod val="40000"/>
              <a:lumOff val="60000"/>
              <a:alpha val="29804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428FB2-315E-DF91-1218-635FB6E4E2A9}"/>
              </a:ext>
            </a:extLst>
          </p:cNvPr>
          <p:cNvSpPr/>
          <p:nvPr/>
        </p:nvSpPr>
        <p:spPr>
          <a:xfrm>
            <a:off x="2133600" y="2757197"/>
            <a:ext cx="6774094" cy="1594883"/>
          </a:xfrm>
          <a:prstGeom prst="rect">
            <a:avLst/>
          </a:prstGeom>
          <a:solidFill>
            <a:schemeClr val="accent4">
              <a:lumMod val="40000"/>
              <a:lumOff val="60000"/>
              <a:alpha val="29804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B6DEAC-FF30-E059-4B80-4D3094F60EDD}"/>
              </a:ext>
            </a:extLst>
          </p:cNvPr>
          <p:cNvSpPr/>
          <p:nvPr/>
        </p:nvSpPr>
        <p:spPr>
          <a:xfrm>
            <a:off x="2133600" y="2044815"/>
            <a:ext cx="6774094" cy="643271"/>
          </a:xfrm>
          <a:prstGeom prst="rect">
            <a:avLst/>
          </a:prstGeom>
          <a:solidFill>
            <a:schemeClr val="accent3">
              <a:lumMod val="60000"/>
              <a:lumOff val="40000"/>
              <a:alpha val="29804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46E848-99C9-7D54-D531-CB0F5882F2DE}"/>
              </a:ext>
            </a:extLst>
          </p:cNvPr>
          <p:cNvSpPr/>
          <p:nvPr/>
        </p:nvSpPr>
        <p:spPr>
          <a:xfrm>
            <a:off x="2133600" y="1220792"/>
            <a:ext cx="6774094" cy="754912"/>
          </a:xfrm>
          <a:prstGeom prst="rect">
            <a:avLst/>
          </a:prstGeom>
          <a:solidFill>
            <a:schemeClr val="accent6">
              <a:lumMod val="40000"/>
              <a:lumOff val="60000"/>
              <a:alpha val="2980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7A4D91-E1DB-77C8-FDEF-7FD59A5CD0E5}"/>
              </a:ext>
            </a:extLst>
          </p:cNvPr>
          <p:cNvSpPr txBox="1"/>
          <p:nvPr/>
        </p:nvSpPr>
        <p:spPr>
          <a:xfrm>
            <a:off x="4465814" y="378583"/>
            <a:ext cx="2773529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AI</a:t>
            </a:r>
            <a:r>
              <a:rPr kumimoji="1" lang="zh-CN" altLang="en-US" sz="2000" b="1" dirty="0">
                <a:solidFill>
                  <a:schemeClr val="tx1"/>
                </a:solidFill>
                <a:latin typeface="Lexend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Infra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806719-FE98-EF5D-B574-4EA07E004FEB}"/>
              </a:ext>
            </a:extLst>
          </p:cNvPr>
          <p:cNvSpPr txBox="1"/>
          <p:nvPr/>
        </p:nvSpPr>
        <p:spPr>
          <a:xfrm>
            <a:off x="9017875" y="1407500"/>
            <a:ext cx="125370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 err="1">
                <a:solidFill>
                  <a:schemeClr val="tx1"/>
                </a:solidFill>
                <a:latin typeface="Lexend" pitchFamily="2" charset="0"/>
              </a:rPr>
              <a:t>MaaS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055523-2E28-75F8-BFDC-7F8DAC35F637}"/>
              </a:ext>
            </a:extLst>
          </p:cNvPr>
          <p:cNvSpPr txBox="1"/>
          <p:nvPr/>
        </p:nvSpPr>
        <p:spPr>
          <a:xfrm>
            <a:off x="9017875" y="2166395"/>
            <a:ext cx="125370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SaaS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41534F-A72E-1B58-348E-A363FFCAEE86}"/>
              </a:ext>
            </a:extLst>
          </p:cNvPr>
          <p:cNvSpPr txBox="1"/>
          <p:nvPr/>
        </p:nvSpPr>
        <p:spPr>
          <a:xfrm>
            <a:off x="9017875" y="3354583"/>
            <a:ext cx="125370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PaaS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B0E023-B5B8-AE98-F70C-2C2BB3A908C8}"/>
              </a:ext>
            </a:extLst>
          </p:cNvPr>
          <p:cNvSpPr txBox="1"/>
          <p:nvPr/>
        </p:nvSpPr>
        <p:spPr>
          <a:xfrm>
            <a:off x="9017875" y="4688969"/>
            <a:ext cx="125370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latin typeface="Lexend" pitchFamily="2" charset="0"/>
              </a:rPr>
              <a:t>I</a:t>
            </a:r>
            <a:r>
              <a:rPr kumimoji="1" lang="en-US" altLang="zh-CN" sz="2000" b="1" dirty="0">
                <a:solidFill>
                  <a:schemeClr val="tx1"/>
                </a:solidFill>
                <a:latin typeface="Lexend" pitchFamily="2" charset="0"/>
              </a:rPr>
              <a:t>aaS</a:t>
            </a:r>
            <a:endParaRPr kumimoji="1" lang="zh-CN" altLang="en-US" sz="2000" b="1" dirty="0">
              <a:solidFill>
                <a:schemeClr val="tx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F420CA-BA51-2721-7A35-98413D49C206}"/>
              </a:ext>
            </a:extLst>
          </p:cNvPr>
          <p:cNvGrpSpPr/>
          <p:nvPr/>
        </p:nvGrpSpPr>
        <p:grpSpPr>
          <a:xfrm>
            <a:off x="956931" y="2092043"/>
            <a:ext cx="10065599" cy="3657949"/>
            <a:chOff x="482552" y="1826228"/>
            <a:chExt cx="11294889" cy="4104685"/>
          </a:xfrm>
        </p:grpSpPr>
        <p:pic>
          <p:nvPicPr>
            <p:cNvPr id="2050" name="Picture 2" descr="Caffe AlexNet Benchmark - OpenBenchmarking.org">
              <a:extLst>
                <a:ext uri="{FF2B5EF4-FFF2-40B4-BE49-F238E27FC236}">
                  <a16:creationId xmlns:a16="http://schemas.microsoft.com/office/drawing/2014/main" id="{4774A038-B282-1256-3059-A6768EB09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3227" y="4569047"/>
              <a:ext cx="2537785" cy="108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3 AlexNet architecture: ImageNet 2012 winning CNN model. ( Adapted from...  | Download Scientific Diagram">
              <a:extLst>
                <a:ext uri="{FF2B5EF4-FFF2-40B4-BE49-F238E27FC236}">
                  <a16:creationId xmlns:a16="http://schemas.microsoft.com/office/drawing/2014/main" id="{2AA582D0-4145-9C35-CA2C-C3780E3C0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52" y="1890093"/>
              <a:ext cx="7161831" cy="245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itHub - apache/mxnet: Lightweight, Portable, Flexible Distributed/Mobile  Deep Learning with Dynamic, Mutation-aware Dataflow Dep Scheduler; for  Python, R, Julia, Scala, Go, Javascript and more">
              <a:extLst>
                <a:ext uri="{FF2B5EF4-FFF2-40B4-BE49-F238E27FC236}">
                  <a16:creationId xmlns:a16="http://schemas.microsoft.com/office/drawing/2014/main" id="{612D67B7-26AF-A968-DC75-A95E6F396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78" y="4569047"/>
              <a:ext cx="3495290" cy="119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XGBoost is All You Need - by Bojan Tunguz - XGBlog">
              <a:extLst>
                <a:ext uri="{FF2B5EF4-FFF2-40B4-BE49-F238E27FC236}">
                  <a16:creationId xmlns:a16="http://schemas.microsoft.com/office/drawing/2014/main" id="{29EDE6D5-A24E-0417-8A20-A3AB8D4E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0772" y="4402566"/>
              <a:ext cx="4536669" cy="1528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Graphics Card Shipments in 2015 Down Big, New GPU Architectures Could Save  The Day - Legit Reviews">
              <a:extLst>
                <a:ext uri="{FF2B5EF4-FFF2-40B4-BE49-F238E27FC236}">
                  <a16:creationId xmlns:a16="http://schemas.microsoft.com/office/drawing/2014/main" id="{BBFF5121-AD47-6982-6B2F-B6BD33F99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349" y="1826228"/>
              <a:ext cx="3727552" cy="262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BA66B49B-B52B-86E4-B27A-6F2DA4BE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萌芽期（</a:t>
            </a:r>
            <a:r>
              <a:rPr lang="en-US" altLang="zh-CN" dirty="0"/>
              <a:t>2010-2015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3176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D273F-636B-CE63-93E9-E92BF85E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成长期（</a:t>
            </a:r>
            <a:r>
              <a:rPr lang="en-US" altLang="zh-CN" dirty="0"/>
              <a:t>2016-2020</a:t>
            </a:r>
            <a:r>
              <a:rPr lang="zh-CN" altLang="en-US" dirty="0"/>
              <a:t>）</a:t>
            </a:r>
          </a:p>
        </p:txBody>
      </p:sp>
      <p:pic>
        <p:nvPicPr>
          <p:cNvPr id="3074" name="Picture 2" descr="AlphaGo vs. You: Not a Fair Fight | Shelly Palmer">
            <a:extLst>
              <a:ext uri="{FF2B5EF4-FFF2-40B4-BE49-F238E27FC236}">
                <a16:creationId xmlns:a16="http://schemas.microsoft.com/office/drawing/2014/main" id="{8C835124-1ABE-78B0-010E-E965EAB6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87" y="1991290"/>
            <a:ext cx="3196786" cy="17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's TPU Chip Goes Public in Challenge to Nvidia's GPU | Synced">
            <a:extLst>
              <a:ext uri="{FF2B5EF4-FFF2-40B4-BE49-F238E27FC236}">
                <a16:creationId xmlns:a16="http://schemas.microsoft.com/office/drawing/2014/main" id="{7A0604D7-0C4F-A44B-80C2-898B32C0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7" y="1899294"/>
            <a:ext cx="3819491" cy="195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669F7CE1-67E9-3A47-7097-61CB51558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9"/>
          <a:stretch/>
        </p:blipFill>
        <p:spPr bwMode="auto">
          <a:xfrm>
            <a:off x="8568651" y="1921569"/>
            <a:ext cx="2405922" cy="18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peeding Up Deep Learning Inference Using TensorRT | NVIDIA Technical Blog">
            <a:extLst>
              <a:ext uri="{FF2B5EF4-FFF2-40B4-BE49-F238E27FC236}">
                <a16:creationId xmlns:a16="http://schemas.microsoft.com/office/drawing/2014/main" id="{F71ED43D-84CB-71CE-8B6D-61AB8020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75" y="4090076"/>
            <a:ext cx="1899438" cy="8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NNX Model | Open Neural Network Exchange - Analytics Vidhya">
            <a:extLst>
              <a:ext uri="{FF2B5EF4-FFF2-40B4-BE49-F238E27FC236}">
                <a16:creationId xmlns:a16="http://schemas.microsoft.com/office/drawing/2014/main" id="{03AC408D-0800-1FA4-6F1F-6F54C29D5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2" y="5136181"/>
            <a:ext cx="3262126" cy="81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orch · PyPI">
            <a:extLst>
              <a:ext uri="{FF2B5EF4-FFF2-40B4-BE49-F238E27FC236}">
                <a16:creationId xmlns:a16="http://schemas.microsoft.com/office/drawing/2014/main" id="{5835CCE2-A96A-B608-F055-869246DC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40" y="4114455"/>
            <a:ext cx="4320856" cy="8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ensorflow Partner Solutions For Your Business Growth - Quantiphi">
            <a:extLst>
              <a:ext uri="{FF2B5EF4-FFF2-40B4-BE49-F238E27FC236}">
                <a16:creationId xmlns:a16="http://schemas.microsoft.com/office/drawing/2014/main" id="{F0B69B1D-F093-1A89-01B3-D9884FE2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48" y="4620752"/>
            <a:ext cx="5752893" cy="193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affe2 | A New Lightweight, Modular, and Scalable Deep Learning Framework">
            <a:extLst>
              <a:ext uri="{FF2B5EF4-FFF2-40B4-BE49-F238E27FC236}">
                <a16:creationId xmlns:a16="http://schemas.microsoft.com/office/drawing/2014/main" id="{488C9B5F-AAE9-8187-7E44-EF07B816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86" y="3721925"/>
            <a:ext cx="2766858" cy="145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81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77AD11D-EDB2-9506-4215-08AA1E83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成熟期（</a:t>
            </a:r>
            <a:r>
              <a:rPr lang="en-US" altLang="zh-CN" dirty="0"/>
              <a:t>2021-2025</a:t>
            </a:r>
            <a:r>
              <a:rPr lang="zh-CN" altLang="en-US" dirty="0"/>
              <a:t>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EBC3AE-9BFE-2C0E-A905-77EE917056CC}"/>
              </a:ext>
            </a:extLst>
          </p:cNvPr>
          <p:cNvGrpSpPr/>
          <p:nvPr/>
        </p:nvGrpSpPr>
        <p:grpSpPr>
          <a:xfrm>
            <a:off x="742911" y="1700163"/>
            <a:ext cx="10710940" cy="4286987"/>
            <a:chOff x="364070" y="1548687"/>
            <a:chExt cx="12098875" cy="4842500"/>
          </a:xfrm>
        </p:grpSpPr>
        <p:pic>
          <p:nvPicPr>
            <p:cNvPr id="4098" name="Picture 2" descr="Scaling Language Model Training to a Trillion Parameters Using Megatron |  NVIDIA Technical Blog">
              <a:extLst>
                <a:ext uri="{FF2B5EF4-FFF2-40B4-BE49-F238E27FC236}">
                  <a16:creationId xmlns:a16="http://schemas.microsoft.com/office/drawing/2014/main" id="{DBE49101-8471-33E1-1B6E-30D12B4B6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60"/>
            <a:stretch/>
          </p:blipFill>
          <p:spPr bwMode="auto">
            <a:xfrm>
              <a:off x="815147" y="1548687"/>
              <a:ext cx="6159937" cy="2493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lugger AI vs. Huggingface: Simplifying AI Model Access and Scalability">
              <a:extLst>
                <a:ext uri="{FF2B5EF4-FFF2-40B4-BE49-F238E27FC236}">
                  <a16:creationId xmlns:a16="http://schemas.microsoft.com/office/drawing/2014/main" id="{4EDF86B6-AE56-24DB-62D0-74D953F71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938" y="3835454"/>
              <a:ext cx="6352038" cy="168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Blackwell chip: Nvidia engine for breakthrough AI - Sify">
              <a:extLst>
                <a:ext uri="{FF2B5EF4-FFF2-40B4-BE49-F238E27FC236}">
                  <a16:creationId xmlns:a16="http://schemas.microsoft.com/office/drawing/2014/main" id="{309C34F3-9667-8C0F-E3EE-1D4913151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280" y="1608591"/>
              <a:ext cx="4849665" cy="232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GitHub - vllm-project/vllm: A high-throughput and memory-efficient  inference and serving engine for LLMs">
              <a:extLst>
                <a:ext uri="{FF2B5EF4-FFF2-40B4-BE49-F238E27FC236}">
                  <a16:creationId xmlns:a16="http://schemas.microsoft.com/office/drawing/2014/main" id="{95543584-87F3-7A8D-C190-3F67A68D1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044" y="5345568"/>
              <a:ext cx="3648272" cy="104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GitHub - sgl-project/sglang: SGLang is a fast serving framework for large  language models and vision language models.">
              <a:extLst>
                <a:ext uri="{FF2B5EF4-FFF2-40B4-BE49-F238E27FC236}">
                  <a16:creationId xmlns:a16="http://schemas.microsoft.com/office/drawing/2014/main" id="{0C273E40-62CE-96BD-C0AF-604212748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375" y="5436712"/>
              <a:ext cx="2837037" cy="863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Qwen">
              <a:extLst>
                <a:ext uri="{FF2B5EF4-FFF2-40B4-BE49-F238E27FC236}">
                  <a16:creationId xmlns:a16="http://schemas.microsoft.com/office/drawing/2014/main" id="{E05DEA9D-130B-BE83-4B22-9CC66AE30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70" y="3912233"/>
              <a:ext cx="3892735" cy="1534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6946A07-89E0-47B0-F2CC-409B28D9B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3386" y="5194747"/>
              <a:ext cx="4884606" cy="1195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82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F85FEF-FDD9-1734-FBB7-6A54CD95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下一代（</a:t>
            </a:r>
            <a:r>
              <a:rPr lang="en-US" altLang="zh-CN" dirty="0"/>
              <a:t>2025 </a:t>
            </a:r>
            <a:r>
              <a:rPr lang="zh-CN" altLang="en-US" dirty="0"/>
              <a:t>年后）</a:t>
            </a:r>
          </a:p>
        </p:txBody>
      </p:sp>
      <p:pic>
        <p:nvPicPr>
          <p:cNvPr id="7170" name="Picture 2" descr="Mission Apollo: Behind Google's optical circuit switching revolution - DCD">
            <a:extLst>
              <a:ext uri="{FF2B5EF4-FFF2-40B4-BE49-F238E27FC236}">
                <a16:creationId xmlns:a16="http://schemas.microsoft.com/office/drawing/2014/main" id="{5C84B7AA-7863-6493-E267-D0AE5985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5" y="2033633"/>
            <a:ext cx="3415857" cy="201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vidia Weaves Silicon Photonics Into InfiniBand And Ethernet">
            <a:extLst>
              <a:ext uri="{FF2B5EF4-FFF2-40B4-BE49-F238E27FC236}">
                <a16:creationId xmlns:a16="http://schemas.microsoft.com/office/drawing/2014/main" id="{24560CCD-3672-B3D9-49DC-6E193CBC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13" y="4306352"/>
            <a:ext cx="3701042" cy="1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VIDIA DGX GH200: An Overview of the AI Supercomputer | Product Updates,  Architecture, and Specifications - NADDOD Blog">
            <a:extLst>
              <a:ext uri="{FF2B5EF4-FFF2-40B4-BE49-F238E27FC236}">
                <a16:creationId xmlns:a16="http://schemas.microsoft.com/office/drawing/2014/main" id="{0CB9BCF6-74F8-2D89-E288-1313F0A8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26" y="4296029"/>
            <a:ext cx="6366864" cy="197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9894D2F-0B8F-FD96-4A14-CC639886EA86}"/>
              </a:ext>
            </a:extLst>
          </p:cNvPr>
          <p:cNvSpPr/>
          <p:nvPr/>
        </p:nvSpPr>
        <p:spPr>
          <a:xfrm>
            <a:off x="750131" y="1055629"/>
            <a:ext cx="65" cy="169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3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5CF2630-C71D-8867-7983-D1073BAEAD4B}"/>
              </a:ext>
            </a:extLst>
          </p:cNvPr>
          <p:cNvGrpSpPr/>
          <p:nvPr/>
        </p:nvGrpSpPr>
        <p:grpSpPr>
          <a:xfrm>
            <a:off x="3856793" y="1906089"/>
            <a:ext cx="7913449" cy="2241054"/>
            <a:chOff x="3062177" y="1071012"/>
            <a:chExt cx="8543155" cy="22410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F3435E7-1C09-EB0B-F9CC-DCB928FD8519}"/>
                </a:ext>
              </a:extLst>
            </p:cNvPr>
            <p:cNvGrpSpPr/>
            <p:nvPr/>
          </p:nvGrpSpPr>
          <p:grpSpPr>
            <a:xfrm>
              <a:off x="3062177" y="1261059"/>
              <a:ext cx="8543155" cy="1894033"/>
              <a:chOff x="584581" y="1730975"/>
              <a:chExt cx="3994945" cy="1220228"/>
            </a:xfrm>
          </p:grpSpPr>
          <p:pic>
            <p:nvPicPr>
              <p:cNvPr id="27" name="Picture 2" descr="C:\Users\y00560423\AppData\Roaming\eSpace_Desktop\UserData\y00560423\imagefiles\AB7C1520-2145-4411-C4D9-35CC1C3AFC47.png">
                <a:extLst>
                  <a:ext uri="{FF2B5EF4-FFF2-40B4-BE49-F238E27FC236}">
                    <a16:creationId xmlns:a16="http://schemas.microsoft.com/office/drawing/2014/main" id="{421C01A3-5322-FB03-332D-7C67B598E1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0011" y="1734404"/>
                <a:ext cx="254892" cy="1214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C:\Users\y00560423\AppData\Roaming\eSpace_Desktop\UserData\y00560423\imagefiles\AB7C1520-2145-4411-C4D9-35CC1C3AFC47.png">
                <a:extLst>
                  <a:ext uri="{FF2B5EF4-FFF2-40B4-BE49-F238E27FC236}">
                    <a16:creationId xmlns:a16="http://schemas.microsoft.com/office/drawing/2014/main" id="{BBA91812-EF51-A7A3-1C34-C133107C8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9741" y="1734404"/>
                <a:ext cx="254892" cy="1214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C:\Users\y00560423\AppData\Roaming\eSpace_Desktop\UserData\y00560423\imagefiles\AB7C1520-2145-4411-C4D9-35CC1C3AFC47.png">
                <a:extLst>
                  <a:ext uri="{FF2B5EF4-FFF2-40B4-BE49-F238E27FC236}">
                    <a16:creationId xmlns:a16="http://schemas.microsoft.com/office/drawing/2014/main" id="{02503DCD-2BC7-21D6-54F0-2CEA1163B7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9472" y="1734404"/>
                <a:ext cx="254892" cy="1214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C:\Users\y00560423\AppData\Roaming\eSpace_Desktop\UserData\y00560423\imagefiles\AB7C1520-2145-4411-C4D9-35CC1C3AFC47.png">
                <a:extLst>
                  <a:ext uri="{FF2B5EF4-FFF2-40B4-BE49-F238E27FC236}">
                    <a16:creationId xmlns:a16="http://schemas.microsoft.com/office/drawing/2014/main" id="{EEB7B394-4FB7-FF51-E90B-2A5C736D27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202" y="1734404"/>
                <a:ext cx="254892" cy="1214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305A09DB-F1A9-7ACC-AE7D-840B4776E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280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2C6BBA4A-8676-DD53-6CBA-41F689A18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9384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B6D10D8B-CAA5-3B24-3870-1685C20E2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487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F112CEE7-7EBC-7FF1-041D-D7E5504FE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7591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677CC605-42DE-64CF-4424-BB4042E7C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6694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91DF593C-BFA0-35BB-6524-10CBC025B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5800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A242B3CA-8469-8F9D-812B-82A84BCAD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581" y="1730975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4F1B3C5E-2810-A974-9760-690F41A17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685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A32904F6-2806-3459-16E8-033D160D66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2788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9F358A6A-F01F-478C-3C93-A490FF0B5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892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B10334DE-997C-E015-29A5-DF00DADA1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0995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C:\Users\y00560423\AppData\Roaming\eSpace_Desktop\UserData\y00560423\imagefiles\D85AE103-F2CF-422E-9903-710F99770053.png">
                <a:extLst>
                  <a:ext uri="{FF2B5EF4-FFF2-40B4-BE49-F238E27FC236}">
                    <a16:creationId xmlns:a16="http://schemas.microsoft.com/office/drawing/2014/main" id="{1179D795-2C8D-E8F5-4B0F-9D7E7638E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099" y="1734404"/>
                <a:ext cx="253726" cy="1216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3C8BFB8-370F-AB7A-E1C5-AFE432421A61}"/>
                </a:ext>
              </a:extLst>
            </p:cNvPr>
            <p:cNvSpPr txBox="1"/>
            <p:nvPr/>
          </p:nvSpPr>
          <p:spPr>
            <a:xfrm>
              <a:off x="4176446" y="1111809"/>
              <a:ext cx="733460" cy="15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defTabSz="913016">
                <a:defRPr kumimoji="1" sz="900" b="1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26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 * </a:t>
              </a:r>
              <a:r>
                <a:rPr kumimoji="1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计算柜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B1D27D4-CEA8-3641-AA5C-A1D50B71F6AF}"/>
                </a:ext>
              </a:extLst>
            </p:cNvPr>
            <p:cNvSpPr txBox="1"/>
            <p:nvPr/>
          </p:nvSpPr>
          <p:spPr>
            <a:xfrm>
              <a:off x="9824746" y="1071012"/>
              <a:ext cx="715171" cy="15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defTabSz="913016">
                <a:defRPr kumimoji="1" sz="900" b="1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26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 * </a:t>
              </a:r>
              <a:r>
                <a:rPr kumimoji="1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计算柜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5F3025E-7484-D82E-6D2F-7454F9EFEE28}"/>
                </a:ext>
              </a:extLst>
            </p:cNvPr>
            <p:cNvSpPr txBox="1"/>
            <p:nvPr/>
          </p:nvSpPr>
          <p:spPr>
            <a:xfrm>
              <a:off x="6696452" y="1101940"/>
              <a:ext cx="941723" cy="1538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defTabSz="913016">
                <a:defRPr kumimoji="1" sz="900" b="1" ker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26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* </a:t>
              </a:r>
              <a:r>
                <a:rPr kumimoji="1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总线设备柜</a:t>
              </a:r>
            </a:p>
          </p:txBody>
        </p:sp>
        <p:cxnSp>
          <p:nvCxnSpPr>
            <p:cNvPr id="46" name="直接箭头连接符 433">
              <a:extLst>
                <a:ext uri="{FF2B5EF4-FFF2-40B4-BE49-F238E27FC236}">
                  <a16:creationId xmlns:a16="http://schemas.microsoft.com/office/drawing/2014/main" id="{D10DD2FD-2681-FE60-B521-B1C652C040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8276" y="2382287"/>
              <a:ext cx="789300" cy="478105"/>
            </a:xfrm>
            <a:prstGeom prst="straightConnector1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miter lim="800000"/>
              <a:headEnd type="none"/>
              <a:tailEnd type="oval"/>
            </a:ln>
            <a:effectLst/>
          </p:spPr>
        </p:cxn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100A2C0-AFB7-54B8-4067-A2F790480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2183" y="2927358"/>
              <a:ext cx="484893" cy="384708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6A4D5BC-25BA-46C3-5D76-C7C9097EF597}"/>
                </a:ext>
              </a:extLst>
            </p:cNvPr>
            <p:cNvSpPr txBox="1"/>
            <p:nvPr/>
          </p:nvSpPr>
          <p:spPr>
            <a:xfrm>
              <a:off x="4896893" y="2800968"/>
              <a:ext cx="729110" cy="1615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0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48</a:t>
              </a:r>
              <a:r>
                <a:rPr kumimoji="1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 * </a:t>
              </a:r>
              <a:r>
                <a:rPr kumimoji="1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物理节点</a:t>
              </a: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0D64A8DE-3174-E500-1299-BD285DFFF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38175" y="3040703"/>
              <a:ext cx="715172" cy="224451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57EAFE-E811-CDC7-FE2B-8111C9030B0B}"/>
                </a:ext>
              </a:extLst>
            </p:cNvPr>
            <p:cNvSpPr/>
            <p:nvPr/>
          </p:nvSpPr>
          <p:spPr>
            <a:xfrm>
              <a:off x="7558927" y="2860392"/>
              <a:ext cx="889320" cy="16152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1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56</a:t>
              </a:r>
              <a:r>
                <a:rPr kumimoji="1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 * </a:t>
              </a:r>
              <a:r>
                <a:rPr kumimoji="1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/>
                  <a:cs typeface="+mn-cs"/>
                </a:rPr>
                <a:t>灵衢总线设备</a:t>
              </a: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33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30B6AA4-8554-138B-D41F-BC675A55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三方 </a:t>
            </a:r>
            <a:r>
              <a:rPr lang="en" altLang="zh-CN" dirty="0"/>
              <a:t>Infra </a:t>
            </a:r>
            <a:r>
              <a:rPr lang="zh-CN" altLang="en-US" dirty="0"/>
              <a:t>公司生存</a:t>
            </a:r>
          </a:p>
        </p:txBody>
      </p:sp>
      <p:pic>
        <p:nvPicPr>
          <p:cNvPr id="5122" name="Picture 2" descr="加入无问芯穹">
            <a:extLst>
              <a:ext uri="{FF2B5EF4-FFF2-40B4-BE49-F238E27FC236}">
                <a16:creationId xmlns:a16="http://schemas.microsoft.com/office/drawing/2014/main" id="{DF21C9BF-E6AC-832C-4C28-B3BAE758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98" y="4811345"/>
            <a:ext cx="4183010" cy="12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潞晨科技">
            <a:extLst>
              <a:ext uri="{FF2B5EF4-FFF2-40B4-BE49-F238E27FC236}">
                <a16:creationId xmlns:a16="http://schemas.microsoft.com/office/drawing/2014/main" id="{8B6EDD3D-F079-5644-C6FA-2D1F7BD0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94" y="2184858"/>
            <a:ext cx="4865004" cy="10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硅基流动- aiplus - 博客园">
            <a:extLst>
              <a:ext uri="{FF2B5EF4-FFF2-40B4-BE49-F238E27FC236}">
                <a16:creationId xmlns:a16="http://schemas.microsoft.com/office/drawing/2014/main" id="{CE516184-3526-3202-50AB-84303029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6" y="3649547"/>
            <a:ext cx="3336098" cy="8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19882A5-775D-16CC-AED2-A16EE0C24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389" y="3522514"/>
            <a:ext cx="4314031" cy="10215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986BAC-38D8-3FC6-1BA1-04F4D1C63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30" y="4758182"/>
            <a:ext cx="4066565" cy="1430941"/>
          </a:xfrm>
          <a:prstGeom prst="rect">
            <a:avLst/>
          </a:prstGeom>
        </p:spPr>
      </p:pic>
      <p:pic>
        <p:nvPicPr>
          <p:cNvPr id="5130" name="Picture 10" descr="Together AI and Hypertec Cloud Join Forces to Co-Build Turbocharged NVIDIA  GB200 Cluster of 36K Blackwell GPUs">
            <a:extLst>
              <a:ext uri="{FF2B5EF4-FFF2-40B4-BE49-F238E27FC236}">
                <a16:creationId xmlns:a16="http://schemas.microsoft.com/office/drawing/2014/main" id="{01549924-99AA-AEAB-7DB2-6B2A57454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30108" r="59" b="32314"/>
          <a:stretch/>
        </p:blipFill>
        <p:spPr bwMode="auto">
          <a:xfrm>
            <a:off x="623888" y="2122447"/>
            <a:ext cx="5950018" cy="11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BA8C55-0359-6255-FE1B-765B44653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513" y="3324306"/>
            <a:ext cx="3457617" cy="13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36897</TotalTime>
  <Words>86</Words>
  <Application>Microsoft Macintosh PowerPoint</Application>
  <PresentationFormat>自定义</PresentationFormat>
  <Paragraphs>31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Microsoft YaHei</vt:lpstr>
      <vt:lpstr>Microsoft YaHei</vt:lpstr>
      <vt:lpstr>ACGN-MiaoGB-Flash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萌芽期（2010-2015）</vt:lpstr>
      <vt:lpstr>成长期（2016-2020）</vt:lpstr>
      <vt:lpstr>成熟期（2021-2025）</vt:lpstr>
      <vt:lpstr>下一代（2025 年后）</vt:lpstr>
      <vt:lpstr>三方 Infra 公司生存</vt:lpstr>
      <vt:lpstr>开源模型双面性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13439</cp:revision>
  <cp:lastPrinted>2023-09-08T09:14:01Z</cp:lastPrinted>
  <dcterms:created xsi:type="dcterms:W3CDTF">2020-08-28T08:44:19Z</dcterms:created>
  <dcterms:modified xsi:type="dcterms:W3CDTF">2025-09-14T10:00:24Z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